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1" d="100"/>
          <a:sy n="91" d="100"/>
        </p:scale>
        <p:origin x="6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10/13/2014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10/13/2014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10/13/2014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10/13/2014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10/13/2014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10/13/2014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83743" y="914401"/>
            <a:ext cx="8825658" cy="2330395"/>
          </a:xfrm>
        </p:spPr>
        <p:txBody>
          <a:bodyPr/>
          <a:lstStyle/>
          <a:p>
            <a:r>
              <a:rPr lang="es-ES" b="1" dirty="0">
                <a:latin typeface="Arial" panose="020B0604020202020204" pitchFamily="34" charset="0"/>
                <a:cs typeface="Arial" panose="020B0604020202020204" pitchFamily="34" charset="0"/>
              </a:rPr>
              <a:t>DEPARTAMENTO DE LAVANDERÍA</a:t>
            </a:r>
            <a:endParaRPr lang="es-CO"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167834" y="3656917"/>
            <a:ext cx="8825658" cy="2087059"/>
          </a:xfrm>
        </p:spPr>
        <p:txBody>
          <a:bodyPr>
            <a:normAutofit lnSpcReduction="10000"/>
          </a:bodyPr>
          <a:lstStyle/>
          <a:p>
            <a:pPr algn="ctr"/>
            <a:r>
              <a:rPr lang="es-CO" dirty="0" smtClean="0"/>
              <a:t>Integrantes:</a:t>
            </a:r>
          </a:p>
          <a:p>
            <a:pPr algn="ctr"/>
            <a:r>
              <a:rPr lang="es-CO" dirty="0" smtClean="0"/>
              <a:t>David </a:t>
            </a:r>
            <a:r>
              <a:rPr lang="es-CO" dirty="0" err="1" smtClean="0"/>
              <a:t>bernal</a:t>
            </a:r>
            <a:endParaRPr lang="es-CO" dirty="0" smtClean="0"/>
          </a:p>
          <a:p>
            <a:pPr algn="ctr"/>
            <a:r>
              <a:rPr lang="es-CO" dirty="0" err="1" smtClean="0"/>
              <a:t>Yuly</a:t>
            </a:r>
            <a:r>
              <a:rPr lang="es-CO" dirty="0" smtClean="0"/>
              <a:t>  Aguirre</a:t>
            </a:r>
          </a:p>
          <a:p>
            <a:pPr algn="ctr"/>
            <a:r>
              <a:rPr lang="es-CO" dirty="0" smtClean="0"/>
              <a:t>Cristian</a:t>
            </a:r>
          </a:p>
          <a:p>
            <a:pPr algn="ctr"/>
            <a:r>
              <a:rPr lang="es-CO" dirty="0" smtClean="0"/>
              <a:t>Wilmer </a:t>
            </a:r>
          </a:p>
          <a:p>
            <a:pPr algn="ctr"/>
            <a:endParaRPr lang="es-CO" dirty="0"/>
          </a:p>
        </p:txBody>
      </p:sp>
    </p:spTree>
    <p:extLst>
      <p:ext uri="{BB962C8B-B14F-4D97-AF65-F5344CB8AC3E}">
        <p14:creationId xmlns:p14="http://schemas.microsoft.com/office/powerpoint/2010/main" val="75431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u="sng" dirty="0"/>
              <a:t>INSTRUCCIONES PARA UTILIZAR EL SERVICIO DE LAVANDERIA</a:t>
            </a:r>
            <a:r>
              <a:rPr lang="es-CO" dirty="0"/>
              <a:t/>
            </a:r>
            <a:br>
              <a:rPr lang="es-CO" dirty="0"/>
            </a:br>
            <a:endParaRPr lang="es-CO" dirty="0"/>
          </a:p>
        </p:txBody>
      </p:sp>
      <p:pic>
        <p:nvPicPr>
          <p:cNvPr id="1026" name="Picture 2" descr="http://www.solostocks.com.mx/img/bolsas-para-lavanderia-641226n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85324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istribuidoradtm.com/Imagenes/LISTA%20ROPA%20DE%20ALGOD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404" y="4051253"/>
            <a:ext cx="2816250" cy="27029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s.123rf.com/450wm/stockyimages/stockyimages1208/stockyimages120800130/14723844-chica-de-recepcion-llamar-la-atencion-de-clientes-y-de-trabajo-en-equip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983" y="1908128"/>
            <a:ext cx="3060246" cy="203336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778839" y="1853248"/>
            <a:ext cx="4026241" cy="3232167"/>
          </a:xfrm>
          <a:prstGeom prst="rect">
            <a:avLst/>
          </a:prstGeom>
        </p:spPr>
        <p:txBody>
          <a:bodyPr wrap="square">
            <a:spAutoFit/>
          </a:bodyPr>
          <a:lstStyle/>
          <a:p>
            <a:pPr algn="just">
              <a:lnSpc>
                <a:spcPct val="115000"/>
              </a:lnSpc>
              <a:spcAft>
                <a:spcPts val="1000"/>
              </a:spcAft>
            </a:pPr>
            <a:r>
              <a:rPr lang="es-CO" b="1" dirty="0">
                <a:latin typeface="Times New Roman" panose="02020603050405020304" pitchFamily="18" charset="0"/>
                <a:ea typeface="Calibri" panose="020F0502020204030204" pitchFamily="34" charset="0"/>
                <a:cs typeface="Times New Roman" panose="02020603050405020304" pitchFamily="18" charset="0"/>
              </a:rPr>
              <a:t>NOTA</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500"/>
              </a:lnSpc>
              <a:spcAft>
                <a:spcPts val="1500"/>
              </a:spcAft>
            </a:pPr>
            <a:r>
              <a:rPr lang="es-CO" dirty="0">
                <a:latin typeface="Times New Roman" panose="02020603050405020304" pitchFamily="18" charset="0"/>
                <a:ea typeface="Times New Roman" panose="02020603050405020304" pitchFamily="18" charset="0"/>
                <a:cs typeface="Times New Roman" panose="02020603050405020304" pitchFamily="18" charset="0"/>
              </a:rPr>
              <a:t>El cliente dispondrá en su habitación de un impreso donde figuraran los precios establecidos para cada una de las prendas que se limpian en el hotel y las instrucciones que el huésped deberá seguir.</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500"/>
              </a:lnSpc>
              <a:spcAft>
                <a:spcPts val="1500"/>
              </a:spcAft>
            </a:pPr>
            <a:r>
              <a:rPr lang="es-CO" dirty="0">
                <a:latin typeface="Times New Roman" panose="02020603050405020304" pitchFamily="18" charset="0"/>
                <a:ea typeface="Times New Roman" panose="02020603050405020304" pitchFamily="18" charset="0"/>
                <a:cs typeface="Times New Roman" panose="02020603050405020304" pitchFamily="18" charset="0"/>
              </a:rPr>
              <a:t>Cuando la ropa necesite un tratamiento especial, lo habitual es que la gobernanta, mediante el departamento de conserjería, envíe las prendas a una tintorería y ésta pase la factura al sub departamento de mano corriente para su posterior cargo en la cuenta del cliente.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9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51079"/>
          </a:xfrm>
        </p:spPr>
        <p:txBody>
          <a:bodyPr/>
          <a:lstStyle/>
          <a:p>
            <a:r>
              <a:rPr lang="es-CO" b="1" u="sng" dirty="0"/>
              <a:t>PROCESOS DE LAVADO</a:t>
            </a:r>
            <a:r>
              <a:rPr lang="es-CO" dirty="0"/>
              <a:t/>
            </a:r>
            <a:br>
              <a:rPr lang="es-CO" dirty="0"/>
            </a:br>
            <a:endParaRPr lang="es-CO" dirty="0"/>
          </a:p>
        </p:txBody>
      </p:sp>
      <p:sp>
        <p:nvSpPr>
          <p:cNvPr id="3" name="Marcador de contenido 2"/>
          <p:cNvSpPr>
            <a:spLocks noGrp="1"/>
          </p:cNvSpPr>
          <p:nvPr>
            <p:ph idx="1"/>
          </p:nvPr>
        </p:nvSpPr>
        <p:spPr>
          <a:xfrm>
            <a:off x="450848" y="2022755"/>
            <a:ext cx="8946541" cy="4195481"/>
          </a:xfrm>
        </p:spPr>
        <p:txBody>
          <a:bodyPr>
            <a:normAutofit/>
          </a:bodyPr>
          <a:lstStyle/>
          <a:p>
            <a:r>
              <a:rPr lang="es-CO" b="1" dirty="0" smtClean="0"/>
              <a:t>LAVADO</a:t>
            </a:r>
          </a:p>
          <a:p>
            <a:endParaRPr lang="es-CO" b="1" dirty="0" smtClean="0"/>
          </a:p>
          <a:p>
            <a:endParaRPr lang="es-CO" b="1" dirty="0" smtClean="0"/>
          </a:p>
          <a:p>
            <a:endParaRPr lang="es-CO" b="1" dirty="0"/>
          </a:p>
          <a:p>
            <a:endParaRPr lang="es-CO" b="1" dirty="0" smtClean="0"/>
          </a:p>
          <a:p>
            <a:endParaRPr lang="es-CO" b="1" dirty="0"/>
          </a:p>
          <a:p>
            <a:endParaRPr lang="es-CO" b="1" dirty="0" smtClean="0"/>
          </a:p>
          <a:p>
            <a:endParaRPr lang="es-CO" b="1" dirty="0"/>
          </a:p>
          <a:p>
            <a:r>
              <a:rPr lang="es-CO" b="1" dirty="0"/>
              <a:t>EL </a:t>
            </a:r>
            <a:r>
              <a:rPr lang="es-CO" b="1" dirty="0" smtClean="0"/>
              <a:t>PLANCHADO</a:t>
            </a:r>
            <a:endParaRPr lang="es-CO" b="1" dirty="0"/>
          </a:p>
          <a:p>
            <a:endParaRPr lang="es-CO" dirty="0"/>
          </a:p>
        </p:txBody>
      </p:sp>
      <p:pic>
        <p:nvPicPr>
          <p:cNvPr id="2050" name="Picture 2" descr="lavand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48" y="2756851"/>
            <a:ext cx="2275821" cy="15172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eodeter.files.wordpress.com/2011/10/lavanderia-hospital-rfid.jpg?w=6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545" y="2459621"/>
            <a:ext cx="24098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lavanderiaindustrialvalle.com/images/lavanderia_industrial_val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570" y="4874713"/>
            <a:ext cx="2762250" cy="1838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885610" y="2022755"/>
            <a:ext cx="1417376" cy="369332"/>
          </a:xfrm>
          <a:prstGeom prst="rect">
            <a:avLst/>
          </a:prstGeom>
        </p:spPr>
        <p:txBody>
          <a:bodyPr wrap="none">
            <a:spAutoFit/>
          </a:bodyPr>
          <a:lstStyle/>
          <a:p>
            <a:r>
              <a:rPr lang="es-CO" b="1" dirty="0"/>
              <a:t>EL SECADO</a:t>
            </a:r>
          </a:p>
        </p:txBody>
      </p:sp>
    </p:spTree>
    <p:extLst>
      <p:ext uri="{BB962C8B-B14F-4D97-AF65-F5344CB8AC3E}">
        <p14:creationId xmlns:p14="http://schemas.microsoft.com/office/powerpoint/2010/main" val="27364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asvamedic.com/imagenes/productos/51125_Carros_Lavanderia.JPG"/>
          <p:cNvPicPr>
            <a:picLocks noChangeAspect="1" noChangeArrowheads="1"/>
          </p:cNvPicPr>
          <p:nvPr/>
        </p:nvPicPr>
        <p:blipFill rotWithShape="1">
          <a:blip r:embed="rId2">
            <a:extLst>
              <a:ext uri="{28A0092B-C50C-407E-A947-70E740481C1C}">
                <a14:useLocalDpi xmlns:a14="http://schemas.microsoft.com/office/drawing/2010/main" val="0"/>
              </a:ext>
            </a:extLst>
          </a:blip>
          <a:srcRect l="1913" t="18100" r="1780"/>
          <a:stretch/>
        </p:blipFill>
        <p:spPr bwMode="auto">
          <a:xfrm>
            <a:off x="5679583" y="4997001"/>
            <a:ext cx="5834129" cy="176300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46111" y="452718"/>
            <a:ext cx="4492559" cy="1813964"/>
          </a:xfrm>
        </p:spPr>
        <p:txBody>
          <a:bodyPr/>
          <a:lstStyle/>
          <a:p>
            <a:r>
              <a:rPr lang="es-CO" b="1" u="sng" dirty="0"/>
              <a:t>EQUIPOS PARA EL LAVADO</a:t>
            </a:r>
            <a:r>
              <a:rPr lang="es-CO" dirty="0"/>
              <a:t/>
            </a:r>
            <a:br>
              <a:rPr lang="es-CO" dirty="0"/>
            </a:br>
            <a:endParaRPr lang="es-CO" dirty="0"/>
          </a:p>
        </p:txBody>
      </p:sp>
      <p:sp>
        <p:nvSpPr>
          <p:cNvPr id="3" name="Marcador de contenido 2"/>
          <p:cNvSpPr>
            <a:spLocks noGrp="1"/>
          </p:cNvSpPr>
          <p:nvPr>
            <p:ph idx="1"/>
          </p:nvPr>
        </p:nvSpPr>
        <p:spPr>
          <a:xfrm>
            <a:off x="5396248" y="452718"/>
            <a:ext cx="5708586" cy="4767328"/>
          </a:xfrm>
        </p:spPr>
        <p:txBody>
          <a:bodyPr>
            <a:normAutofit/>
          </a:bodyPr>
          <a:lstStyle/>
          <a:p>
            <a:r>
              <a:rPr lang="es-CO" b="1" dirty="0"/>
              <a:t>Lavadoras</a:t>
            </a:r>
            <a:r>
              <a:rPr lang="es-CO" dirty="0"/>
              <a:t>: son cada vez más sofisticadas, pensadas para efectuar procesos de lavado rápidos con poco consumo y de forma muy automática, lo que supone poca manipulación con el consiguiente ahorro de tiempo y salario.</a:t>
            </a:r>
          </a:p>
          <a:p>
            <a:r>
              <a:rPr lang="es-CO" b="1" dirty="0" smtClean="0"/>
              <a:t>Secadora</a:t>
            </a:r>
            <a:endParaRPr lang="es-CO" dirty="0" smtClean="0"/>
          </a:p>
          <a:p>
            <a:r>
              <a:rPr lang="es-CO" b="1" dirty="0" smtClean="0"/>
              <a:t>Calandras</a:t>
            </a:r>
          </a:p>
          <a:p>
            <a:r>
              <a:rPr lang="es-CO" b="1" dirty="0" smtClean="0"/>
              <a:t>Planchas</a:t>
            </a:r>
          </a:p>
          <a:p>
            <a:r>
              <a:rPr lang="es-CO" b="1" dirty="0" smtClean="0"/>
              <a:t>Dobladoras</a:t>
            </a:r>
            <a:endParaRPr lang="es-CO" b="1" i="1" dirty="0"/>
          </a:p>
          <a:p>
            <a:r>
              <a:rPr lang="es-CO" b="1" dirty="0"/>
              <a:t>Equipamiento </a:t>
            </a:r>
            <a:r>
              <a:rPr lang="es-CO" b="1" dirty="0" smtClean="0"/>
              <a:t>complementario</a:t>
            </a:r>
          </a:p>
          <a:p>
            <a:r>
              <a:rPr lang="es-CO" b="1" dirty="0" smtClean="0"/>
              <a:t>Lencería</a:t>
            </a:r>
            <a:endParaRPr lang="es-CO" dirty="0"/>
          </a:p>
        </p:txBody>
      </p:sp>
      <p:pic>
        <p:nvPicPr>
          <p:cNvPr id="3074" name="Picture 2" descr="http://www.bugaderiatandem.com/imagenes/equipos-lavander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398" y="2047205"/>
            <a:ext cx="33337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jmmunoz.com/esp/Images/top_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45" y="4389413"/>
            <a:ext cx="450532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16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DEPARTAMENTO DE LAVANDERÍA EN UN HOTEL</a:t>
            </a:r>
            <a:r>
              <a:rPr lang="es-CO" dirty="0"/>
              <a:t/>
            </a:r>
            <a:br>
              <a:rPr lang="es-CO" dirty="0"/>
            </a:br>
            <a:endParaRPr lang="es-CO" dirty="0"/>
          </a:p>
        </p:txBody>
      </p:sp>
      <p:sp>
        <p:nvSpPr>
          <p:cNvPr id="3" name="Marcador de contenido 2"/>
          <p:cNvSpPr>
            <a:spLocks noGrp="1"/>
          </p:cNvSpPr>
          <p:nvPr>
            <p:ph idx="1"/>
          </p:nvPr>
        </p:nvSpPr>
        <p:spPr>
          <a:xfrm>
            <a:off x="420732" y="1853248"/>
            <a:ext cx="11453589" cy="1894504"/>
          </a:xfrm>
        </p:spPr>
        <p:txBody>
          <a:bodyPr/>
          <a:lstStyle/>
          <a:p>
            <a:r>
              <a:rPr lang="es-CO" b="1" dirty="0"/>
              <a:t>Departamento Ama de </a:t>
            </a:r>
            <a:r>
              <a:rPr lang="es-CO" b="1" dirty="0" smtClean="0"/>
              <a:t>llaves</a:t>
            </a:r>
            <a:endParaRPr lang="es-CO" dirty="0"/>
          </a:p>
          <a:p>
            <a:pPr marL="0" indent="0">
              <a:buNone/>
            </a:pPr>
            <a:r>
              <a:rPr lang="es-CO" dirty="0" smtClean="0"/>
              <a:t>Tiene </a:t>
            </a:r>
            <a:r>
              <a:rPr lang="es-CO" dirty="0"/>
              <a:t>como actividades específicas la limpieza y presentación de las habitaciones, áreas públicas y áreas de servicio del hotel, así como el control de la ropa de las habitaciones, la mantelería, los uniformes y suministros necesarios para su operación.</a:t>
            </a:r>
          </a:p>
          <a:p>
            <a:endParaRPr lang="es-CO" dirty="0"/>
          </a:p>
        </p:txBody>
      </p:sp>
      <p:pic>
        <p:nvPicPr>
          <p:cNvPr id="4098" name="Picture 2" descr="http://2.bp.blogspot.com/-r42M8e_YTzI/UovpxUymT6I/AAAAAAAAAmY/tM_dTe6C3eY/s1600/descar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353" y="3348507"/>
            <a:ext cx="2387813" cy="324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68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7701" y="391544"/>
            <a:ext cx="9096756" cy="6305470"/>
          </a:xfrm>
        </p:spPr>
        <p:txBody>
          <a:bodyPr>
            <a:normAutofit fontScale="92500" lnSpcReduction="10000"/>
          </a:bodyPr>
          <a:lstStyle/>
          <a:p>
            <a:r>
              <a:rPr lang="es-CO" b="1" dirty="0"/>
              <a:t>ORGANIGRAMA Y FUNCIONES</a:t>
            </a:r>
            <a:endParaRPr lang="es-CO" dirty="0"/>
          </a:p>
          <a:p>
            <a:pPr marL="0" indent="0">
              <a:buNone/>
            </a:pPr>
            <a:r>
              <a:rPr lang="es-CO" dirty="0"/>
              <a:t>El departamento de Ama de Llaves se encuentra ubicado en el organigrama de un hotel dentro de la División Cuartos. Al mando del departamento está el Ama de Llaves, quien reporta al gerente de División Cuartos; aunque en algunos hoteles, reporta directamente a la Gerencia General, lo usual es que el departamento se ubique dentro del área de División Cuartos. El ama de llaves tiene bajo su mando al siguiente personal:</a:t>
            </a:r>
          </a:p>
          <a:p>
            <a:r>
              <a:rPr lang="es-CO" dirty="0"/>
              <a:t>Asistente de Ama de Llaves</a:t>
            </a:r>
            <a:r>
              <a:rPr lang="es-CO" dirty="0" smtClean="0"/>
              <a:t>.</a:t>
            </a:r>
          </a:p>
          <a:p>
            <a:r>
              <a:rPr lang="es-CO" dirty="0" smtClean="0"/>
              <a:t>Supervisor </a:t>
            </a:r>
            <a:r>
              <a:rPr lang="es-CO" dirty="0"/>
              <a:t>de piso.</a:t>
            </a:r>
          </a:p>
          <a:p>
            <a:r>
              <a:rPr lang="es-CO" dirty="0" smtClean="0"/>
              <a:t>Jefe </a:t>
            </a:r>
            <a:r>
              <a:rPr lang="es-CO" dirty="0"/>
              <a:t>de áreas públicas.</a:t>
            </a:r>
          </a:p>
          <a:p>
            <a:r>
              <a:rPr lang="es-CO" dirty="0" smtClean="0"/>
              <a:t>Supervisor </a:t>
            </a:r>
            <a:r>
              <a:rPr lang="es-CO" dirty="0"/>
              <a:t>de áreas públicas.</a:t>
            </a:r>
          </a:p>
          <a:p>
            <a:r>
              <a:rPr lang="es-CO" dirty="0" smtClean="0"/>
              <a:t>Camaristas</a:t>
            </a:r>
            <a:r>
              <a:rPr lang="es-CO" dirty="0"/>
              <a:t>.</a:t>
            </a:r>
          </a:p>
          <a:p>
            <a:r>
              <a:rPr lang="es-CO" dirty="0" smtClean="0"/>
              <a:t>Mozos </a:t>
            </a:r>
            <a:r>
              <a:rPr lang="es-CO" dirty="0"/>
              <a:t>(de piso, de ropería y de áreas públicas).</a:t>
            </a:r>
          </a:p>
          <a:p>
            <a:r>
              <a:rPr lang="es-CO" dirty="0" smtClean="0"/>
              <a:t>Encargado </a:t>
            </a:r>
            <a:r>
              <a:rPr lang="es-CO" dirty="0"/>
              <a:t>de ropería.</a:t>
            </a:r>
          </a:p>
          <a:p>
            <a:r>
              <a:rPr lang="es-CO" dirty="0" smtClean="0"/>
              <a:t>Encargado </a:t>
            </a:r>
            <a:r>
              <a:rPr lang="es-CO" dirty="0"/>
              <a:t>de uniformes.</a:t>
            </a:r>
          </a:p>
          <a:p>
            <a:r>
              <a:rPr lang="es-CO" dirty="0" smtClean="0"/>
              <a:t>Costurera</a:t>
            </a:r>
            <a:r>
              <a:rPr lang="es-CO" dirty="0"/>
              <a:t>.</a:t>
            </a:r>
          </a:p>
          <a:p>
            <a:r>
              <a:rPr lang="es-CO" dirty="0" smtClean="0"/>
              <a:t>Secretaria.</a:t>
            </a:r>
            <a:endParaRPr lang="es-CO" dirty="0"/>
          </a:p>
          <a:p>
            <a:endParaRPr lang="es-CO" dirty="0"/>
          </a:p>
        </p:txBody>
      </p:sp>
    </p:spTree>
    <p:extLst>
      <p:ext uri="{BB962C8B-B14F-4D97-AF65-F5344CB8AC3E}">
        <p14:creationId xmlns:p14="http://schemas.microsoft.com/office/powerpoint/2010/main" val="31751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u="sng" dirty="0"/>
              <a:t>OBJETIVO PRINCIPAL</a:t>
            </a:r>
            <a:r>
              <a:rPr lang="es-CO" dirty="0"/>
              <a:t/>
            </a:r>
            <a:br>
              <a:rPr lang="es-CO" dirty="0"/>
            </a:br>
            <a:r>
              <a:rPr lang="es-ES" b="1" dirty="0"/>
              <a:t> </a:t>
            </a:r>
            <a:r>
              <a:rPr lang="es-CO" dirty="0"/>
              <a:t/>
            </a:r>
            <a:br>
              <a:rPr lang="es-CO" dirty="0"/>
            </a:br>
            <a:endParaRPr lang="es-CO" dirty="0"/>
          </a:p>
        </p:txBody>
      </p:sp>
      <p:sp>
        <p:nvSpPr>
          <p:cNvPr id="3" name="Marcador de contenido 2"/>
          <p:cNvSpPr>
            <a:spLocks noGrp="1"/>
          </p:cNvSpPr>
          <p:nvPr>
            <p:ph idx="1"/>
          </p:nvPr>
        </p:nvSpPr>
        <p:spPr>
          <a:xfrm>
            <a:off x="646111" y="1718067"/>
            <a:ext cx="5658096" cy="4399397"/>
          </a:xfrm>
        </p:spPr>
        <p:txBody>
          <a:bodyPr/>
          <a:lstStyle/>
          <a:p>
            <a:r>
              <a:rPr lang="es-ES" dirty="0"/>
              <a:t>Es el departamento que desarrolla los procesos de servicio de lavado de ropa del huésped y los servicios internos del hotel a través del servicio del lavado de la lencería,  mantelería y uniformes del personal.</a:t>
            </a:r>
            <a:endParaRPr lang="es-CO" dirty="0"/>
          </a:p>
          <a:p>
            <a:r>
              <a:rPr lang="es-ES" dirty="0"/>
              <a:t>Algunos hoteles dan servicio de lavandería y tintorería a otros hoteles pequeños, lo que les permite un mayor porcentaje de utilización de su capacidad instalada.</a:t>
            </a:r>
            <a:endParaRPr lang="es-CO" dirty="0"/>
          </a:p>
          <a:p>
            <a:pPr marL="0" indent="0">
              <a:buNone/>
            </a:pPr>
            <a:endParaRPr lang="es-CO" dirty="0"/>
          </a:p>
        </p:txBody>
      </p:sp>
      <p:pic>
        <p:nvPicPr>
          <p:cNvPr id="1026" name="Picture 2" descr="http://www.oit.org/dyn/media/images/watermark/c0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81827">
            <a:off x="6585852" y="2021969"/>
            <a:ext cx="5140636" cy="342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83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7177" y="478476"/>
            <a:ext cx="9038802" cy="835169"/>
          </a:xfrm>
        </p:spPr>
        <p:txBody>
          <a:bodyPr/>
          <a:lstStyle/>
          <a:p>
            <a:pPr algn="ctr"/>
            <a:r>
              <a:rPr lang="es-CO" b="1" u="sng" dirty="0"/>
              <a:t>FUNCIONES PRINCIPALES</a:t>
            </a:r>
            <a:r>
              <a:rPr lang="es-CO" dirty="0"/>
              <a:t/>
            </a:r>
            <a:br>
              <a:rPr lang="es-CO" dirty="0"/>
            </a:br>
            <a:endParaRPr lang="es-CO" dirty="0"/>
          </a:p>
        </p:txBody>
      </p:sp>
      <p:sp>
        <p:nvSpPr>
          <p:cNvPr id="3" name="Marcador de contenido 2"/>
          <p:cNvSpPr>
            <a:spLocks noGrp="1"/>
          </p:cNvSpPr>
          <p:nvPr>
            <p:ph idx="1"/>
          </p:nvPr>
        </p:nvSpPr>
        <p:spPr>
          <a:xfrm rot="20809607">
            <a:off x="652551" y="2722621"/>
            <a:ext cx="7164924" cy="2003926"/>
          </a:xfrm>
        </p:spPr>
        <p:txBody>
          <a:bodyPr/>
          <a:lstStyle/>
          <a:p>
            <a:r>
              <a:rPr lang="es-CO" b="1" dirty="0"/>
              <a:t>Control e inventario de toda la ropa del hotel</a:t>
            </a:r>
            <a:endParaRPr lang="es-CO" dirty="0"/>
          </a:p>
          <a:p>
            <a:r>
              <a:rPr lang="es-CO" b="1" dirty="0"/>
              <a:t>Lavado planchado y reparación de dicha ropa</a:t>
            </a:r>
            <a:endParaRPr lang="es-CO" dirty="0"/>
          </a:p>
          <a:p>
            <a:r>
              <a:rPr lang="es-CO" b="1" dirty="0"/>
              <a:t>SERVICIO DE LAVANDERIA PARA CLIENTES</a:t>
            </a:r>
            <a:endParaRPr lang="es-CO" dirty="0"/>
          </a:p>
          <a:p>
            <a:endParaRPr lang="es-CO" dirty="0"/>
          </a:p>
        </p:txBody>
      </p:sp>
      <p:pic>
        <p:nvPicPr>
          <p:cNvPr id="2050" name="Picture 2" descr="http://odnmedia.s3.amazonaws.com/image/palmares_opus_dei_mexico_iniciativa_social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532" y="3513274"/>
            <a:ext cx="4236032" cy="274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8387" y="620143"/>
            <a:ext cx="9404723" cy="1400530"/>
          </a:xfrm>
        </p:spPr>
        <p:txBody>
          <a:bodyPr/>
          <a:lstStyle/>
          <a:p>
            <a:pPr algn="ctr"/>
            <a:r>
              <a:rPr lang="es-CO" sz="2800" b="1" dirty="0">
                <a:latin typeface="Arial" panose="020B0604020202020204" pitchFamily="34" charset="0"/>
                <a:cs typeface="Arial" panose="020B0604020202020204" pitchFamily="34" charset="0"/>
              </a:rPr>
              <a:t>CARGOS A LOS HUESPEDES POR LOS SERVICIOS </a:t>
            </a:r>
            <a:r>
              <a:rPr lang="es-CO" sz="2800" dirty="0">
                <a:latin typeface="Arial" panose="020B0604020202020204" pitchFamily="34" charset="0"/>
                <a:cs typeface="Arial" panose="020B0604020202020204" pitchFamily="34" charset="0"/>
              </a:rPr>
              <a:t/>
            </a:r>
            <a:br>
              <a:rPr lang="es-CO" sz="2800" dirty="0">
                <a:latin typeface="Arial" panose="020B0604020202020204" pitchFamily="34" charset="0"/>
                <a:cs typeface="Arial" panose="020B0604020202020204" pitchFamily="34" charset="0"/>
              </a:rPr>
            </a:br>
            <a:r>
              <a:rPr lang="es-CO" sz="2800" dirty="0">
                <a:latin typeface="Arial" panose="020B0604020202020204" pitchFamily="34" charset="0"/>
                <a:cs typeface="Arial" panose="020B0604020202020204" pitchFamily="34" charset="0"/>
              </a:rPr>
              <a:t> </a:t>
            </a:r>
            <a:br>
              <a:rPr lang="es-CO" sz="2800" dirty="0">
                <a:latin typeface="Arial" panose="020B0604020202020204" pitchFamily="34" charset="0"/>
                <a:cs typeface="Arial" panose="020B0604020202020204" pitchFamily="34" charset="0"/>
              </a:rPr>
            </a:br>
            <a:r>
              <a:rPr lang="es-CO" sz="2800" dirty="0">
                <a:latin typeface="Arial" panose="020B0604020202020204" pitchFamily="34" charset="0"/>
                <a:cs typeface="Arial" panose="020B0604020202020204" pitchFamily="34" charset="0"/>
              </a:rPr>
              <a:t>Estos cargos son efectuados por el jefe de </a:t>
            </a:r>
            <a:r>
              <a:rPr lang="es-CO" sz="2800" dirty="0" err="1">
                <a:latin typeface="Arial" panose="020B0604020202020204" pitchFamily="34" charset="0"/>
                <a:cs typeface="Arial" panose="020B0604020202020204" pitchFamily="34" charset="0"/>
              </a:rPr>
              <a:t>valets</a:t>
            </a:r>
            <a:r>
              <a:rPr lang="es-CO" sz="2800" dirty="0">
                <a:latin typeface="Arial" panose="020B0604020202020204" pitchFamily="34" charset="0"/>
                <a:cs typeface="Arial" panose="020B0604020202020204" pitchFamily="34" charset="0"/>
              </a:rPr>
              <a:t>, el valet el jefe de lavandería, según lo determine la organización en cada hotel.</a:t>
            </a:r>
            <a:br>
              <a:rPr lang="es-CO" sz="2800" dirty="0">
                <a:latin typeface="Arial" panose="020B0604020202020204" pitchFamily="34" charset="0"/>
                <a:cs typeface="Arial" panose="020B0604020202020204" pitchFamily="34" charset="0"/>
              </a:rPr>
            </a:br>
            <a:r>
              <a:rPr lang="es-CO" sz="2800" dirty="0">
                <a:latin typeface="Arial" panose="020B0604020202020204" pitchFamily="34" charset="0"/>
                <a:cs typeface="Arial" panose="020B0604020202020204" pitchFamily="34" charset="0"/>
              </a:rPr>
              <a:t>Este cargo está calculado con base en la ropa lavada anotada en la lista de huéspedes.</a:t>
            </a:r>
            <a:br>
              <a:rPr lang="es-CO" sz="2800" dirty="0">
                <a:latin typeface="Arial" panose="020B0604020202020204" pitchFamily="34" charset="0"/>
                <a:cs typeface="Arial" panose="020B0604020202020204" pitchFamily="34" charset="0"/>
              </a:rPr>
            </a:br>
            <a:endParaRPr lang="es-CO" sz="2800" dirty="0">
              <a:latin typeface="Arial" panose="020B0604020202020204" pitchFamily="34" charset="0"/>
              <a:cs typeface="Arial" panose="020B0604020202020204" pitchFamily="34" charset="0"/>
            </a:endParaRPr>
          </a:p>
        </p:txBody>
      </p:sp>
      <p:pic>
        <p:nvPicPr>
          <p:cNvPr id="3074" name="Picture 2" descr="http://4.bp.blogspot.com/-MH3QB4FLe_I/T71qfACdlLI/AAAAAAAAAB4/Y2vlete3fdU/s320/Imagen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9160" y="3758059"/>
            <a:ext cx="2543175"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8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3184" y="888642"/>
            <a:ext cx="5602310" cy="5563673"/>
          </a:xfrm>
        </p:spPr>
        <p:txBody>
          <a:bodyPr>
            <a:normAutofit/>
          </a:bodyPr>
          <a:lstStyle/>
          <a:p>
            <a:r>
              <a:rPr lang="es-CO" b="1" dirty="0"/>
              <a:t>REPORTE DE CARGOS DEL </a:t>
            </a:r>
            <a:r>
              <a:rPr lang="es-CO" b="1" dirty="0" smtClean="0"/>
              <a:t>DIA : </a:t>
            </a:r>
            <a:r>
              <a:rPr lang="es-CO" dirty="0"/>
              <a:t>Con base en los cargos realizados durante el día, el jefe de </a:t>
            </a:r>
            <a:r>
              <a:rPr lang="es-CO" dirty="0" err="1"/>
              <a:t>valets</a:t>
            </a:r>
            <a:r>
              <a:rPr lang="es-CO" dirty="0"/>
              <a:t> elabora este reporte que deberá contener un resumen de todos los cargos hechos a los huéspedes, para así calcular el total de las ventas por la lavandería y la tintorería</a:t>
            </a:r>
            <a:r>
              <a:rPr lang="es-CO" dirty="0" smtClean="0"/>
              <a:t>.</a:t>
            </a:r>
          </a:p>
          <a:p>
            <a:r>
              <a:rPr lang="es-CO" b="1" dirty="0"/>
              <a:t>ANALISIS MENSUAL DE </a:t>
            </a:r>
            <a:r>
              <a:rPr lang="es-CO" b="1" dirty="0" err="1" smtClean="0"/>
              <a:t>RESULTADOS:</a:t>
            </a:r>
            <a:r>
              <a:rPr lang="es-CO" dirty="0" err="1"/>
              <a:t>Diariamente</a:t>
            </a:r>
            <a:r>
              <a:rPr lang="es-CO" dirty="0"/>
              <a:t> se deben llevar estadísticas de las cantidades de ropa, lavadas y planchadas de cada departamento. Al finalizar el mes se elaboran los resúmenes de las prendas lavadas y se levantan inventarios de los productos, para conocer la cantidad de estos que se utilizaron durante el mes.</a:t>
            </a:r>
          </a:p>
          <a:p>
            <a:endParaRPr lang="es-CO" dirty="0"/>
          </a:p>
          <a:p>
            <a:pPr marL="0" indent="0">
              <a:buNone/>
            </a:pPr>
            <a:endParaRPr lang="es-CO" dirty="0"/>
          </a:p>
          <a:p>
            <a:endParaRPr lang="es-CO" dirty="0"/>
          </a:p>
          <a:p>
            <a:endParaRPr lang="es-CO" dirty="0"/>
          </a:p>
          <a:p>
            <a:endParaRPr lang="es-CO" dirty="0"/>
          </a:p>
        </p:txBody>
      </p:sp>
      <p:pic>
        <p:nvPicPr>
          <p:cNvPr id="4098" name="Picture 2" descr="http://3.bp.blogspot.com/-ppSped5g14k/TWAkz1V8woI/AAAAAAAAACU/BE3o-sKvwWA/s1600/inventario+habitacion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12961">
            <a:off x="6387922" y="1002130"/>
            <a:ext cx="4996979" cy="55765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8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u="sng" dirty="0"/>
              <a:t>ORGANIGRAMA DE LAVANDERIA</a:t>
            </a:r>
            <a:r>
              <a:rPr lang="es-CO" dirty="0"/>
              <a:t/>
            </a:r>
            <a:br>
              <a:rPr lang="es-CO" dirty="0"/>
            </a:br>
            <a:endParaRPr lang="es-CO"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46111" y="1462972"/>
            <a:ext cx="10378204" cy="5065395"/>
          </a:xfrm>
          <a:prstGeom prst="rect">
            <a:avLst/>
          </a:prstGeom>
          <a:noFill/>
          <a:ln>
            <a:noFill/>
          </a:ln>
        </p:spPr>
      </p:pic>
    </p:spTree>
    <p:extLst>
      <p:ext uri="{BB962C8B-B14F-4D97-AF65-F5344CB8AC3E}">
        <p14:creationId xmlns:p14="http://schemas.microsoft.com/office/powerpoint/2010/main" val="1655292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nfohostelero.com/wp-content/uploads/2014/06/Equipo-Hospital-Ara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26911">
            <a:off x="399842" y="2287870"/>
            <a:ext cx="4424787" cy="295197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b="1" dirty="0"/>
              <a:t>PERSONAL DE LAVANDERIA</a:t>
            </a:r>
            <a:r>
              <a:rPr lang="es-CO" dirty="0"/>
              <a:t/>
            </a:r>
            <a:br>
              <a:rPr lang="es-CO" dirty="0"/>
            </a:br>
            <a:r>
              <a:rPr lang="es-ES" b="1" dirty="0"/>
              <a:t>PERFIL:</a:t>
            </a:r>
            <a:r>
              <a:rPr lang="es-CO" dirty="0"/>
              <a:t/>
            </a:r>
            <a:br>
              <a:rPr lang="es-CO" dirty="0"/>
            </a:br>
            <a:endParaRPr lang="es-CO" dirty="0"/>
          </a:p>
        </p:txBody>
      </p:sp>
      <p:sp>
        <p:nvSpPr>
          <p:cNvPr id="3" name="Marcador de contenido 2"/>
          <p:cNvSpPr>
            <a:spLocks noGrp="1"/>
          </p:cNvSpPr>
          <p:nvPr>
            <p:ph idx="1"/>
          </p:nvPr>
        </p:nvSpPr>
        <p:spPr>
          <a:xfrm>
            <a:off x="4919730" y="1853248"/>
            <a:ext cx="7272270" cy="4708490"/>
          </a:xfrm>
        </p:spPr>
        <p:txBody>
          <a:bodyPr>
            <a:normAutofit/>
          </a:bodyPr>
          <a:lstStyle/>
          <a:p>
            <a:pPr lvl="0"/>
            <a:r>
              <a:rPr lang="es-ES" dirty="0" smtClean="0"/>
              <a:t>Este </a:t>
            </a:r>
            <a:r>
              <a:rPr lang="es-ES" dirty="0"/>
              <a:t>personal suele ser polivalente; es decir, capaz de realizar cualquier tipo de tarea concerniente a lavandería.</a:t>
            </a:r>
            <a:endParaRPr lang="es-CO" dirty="0"/>
          </a:p>
          <a:p>
            <a:pPr lvl="0"/>
            <a:r>
              <a:rPr lang="es-ES" dirty="0"/>
              <a:t>Imagen del personal ( higiene y uniformidad)</a:t>
            </a:r>
            <a:endParaRPr lang="es-CO" dirty="0"/>
          </a:p>
          <a:p>
            <a:pPr lvl="0"/>
            <a:r>
              <a:rPr lang="es-ES" dirty="0"/>
              <a:t>Conocimiento sobre el funcionamiento de la maquinaria de lavandería.</a:t>
            </a:r>
            <a:endParaRPr lang="es-CO" dirty="0"/>
          </a:p>
          <a:p>
            <a:pPr lvl="0"/>
            <a:r>
              <a:rPr lang="es-ES" dirty="0"/>
              <a:t>Conocimiento de los distintos tipos de tejidos</a:t>
            </a:r>
            <a:endParaRPr lang="es-CO" dirty="0"/>
          </a:p>
          <a:p>
            <a:pPr lvl="0"/>
            <a:r>
              <a:rPr lang="es-ES" dirty="0"/>
              <a:t>Conocimiento de los productos de limpieza y desmanchado, así como de las técnicas para su utilización sobre los distintos tejidos </a:t>
            </a:r>
            <a:endParaRPr lang="es-CO" dirty="0"/>
          </a:p>
          <a:p>
            <a:pPr lvl="0"/>
            <a:r>
              <a:rPr lang="es-ES" dirty="0"/>
              <a:t>Saber cocer a mano y a maquina</a:t>
            </a:r>
            <a:endParaRPr lang="es-CO" dirty="0"/>
          </a:p>
          <a:p>
            <a:pPr lvl="0"/>
            <a:r>
              <a:rPr lang="es-ES" dirty="0"/>
              <a:t>Actitud para trabajar en equipo</a:t>
            </a:r>
            <a:endParaRPr lang="es-CO" dirty="0"/>
          </a:p>
          <a:p>
            <a:endParaRPr lang="es-CO" dirty="0"/>
          </a:p>
        </p:txBody>
      </p:sp>
    </p:spTree>
    <p:extLst>
      <p:ext uri="{BB962C8B-B14F-4D97-AF65-F5344CB8AC3E}">
        <p14:creationId xmlns:p14="http://schemas.microsoft.com/office/powerpoint/2010/main" val="390378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319" y="414080"/>
            <a:ext cx="6025145" cy="6154145"/>
          </a:xfrm>
        </p:spPr>
        <p:txBody>
          <a:bodyPr/>
          <a:lstStyle/>
          <a:p>
            <a:r>
              <a:rPr lang="es-ES" sz="2000" b="1" dirty="0">
                <a:latin typeface="Arial" panose="020B0604020202020204" pitchFamily="34" charset="0"/>
                <a:cs typeface="Arial" panose="020B0604020202020204" pitchFamily="34" charset="0"/>
              </a:rPr>
              <a:t>FUNCIONES</a:t>
            </a:r>
            <a:r>
              <a:rPr lang="es-ES" sz="2000" b="1" dirty="0" smtClean="0">
                <a:latin typeface="Arial" panose="020B0604020202020204" pitchFamily="34" charset="0"/>
                <a:cs typeface="Arial" panose="020B0604020202020204" pitchFamily="34" charset="0"/>
              </a:rPr>
              <a:t>:</a:t>
            </a:r>
            <a:br>
              <a:rPr lang="es-ES" sz="2000" b="1" dirty="0" smtClean="0">
                <a:latin typeface="Arial" panose="020B0604020202020204" pitchFamily="34" charset="0"/>
                <a:cs typeface="Arial" panose="020B0604020202020204" pitchFamily="34" charset="0"/>
              </a:rPr>
            </a:br>
            <a:r>
              <a:rPr lang="es-CO" sz="2000" dirty="0">
                <a:latin typeface="Arial" panose="020B0604020202020204" pitchFamily="34" charset="0"/>
                <a:cs typeface="Arial" panose="020B0604020202020204" pitchFamily="34" charset="0"/>
              </a:rPr>
              <a:t/>
            </a:r>
            <a:br>
              <a:rPr lang="es-CO" sz="2000" dirty="0">
                <a:latin typeface="Arial" panose="020B0604020202020204" pitchFamily="34" charset="0"/>
                <a:cs typeface="Arial" panose="020B0604020202020204" pitchFamily="34" charset="0"/>
              </a:rPr>
            </a:br>
            <a:r>
              <a:rPr lang="es-ES" sz="2000" dirty="0" smtClean="0">
                <a:latin typeface="Arial" panose="020B0604020202020204" pitchFamily="34" charset="0"/>
                <a:cs typeface="Arial" panose="020B0604020202020204" pitchFamily="34" charset="0"/>
              </a:rPr>
              <a:t>Clasificar </a:t>
            </a:r>
            <a:r>
              <a:rPr lang="es-ES" sz="2000" dirty="0">
                <a:latin typeface="Arial" panose="020B0604020202020204" pitchFamily="34" charset="0"/>
                <a:cs typeface="Arial" panose="020B0604020202020204" pitchFamily="34" charset="0"/>
              </a:rPr>
              <a:t>y controlar la ropa sucia entregada por los distintos departamentos</a:t>
            </a:r>
            <a:r>
              <a:rPr lang="es-ES" sz="2000" dirty="0" smtClean="0">
                <a:latin typeface="Arial" panose="020B0604020202020204" pitchFamily="34" charset="0"/>
                <a:cs typeface="Arial" panose="020B0604020202020204" pitchFamily="34" charset="0"/>
              </a:rPr>
              <a:t>.</a:t>
            </a:r>
            <a:br>
              <a:rPr lang="es-ES" sz="2000" dirty="0" smtClean="0">
                <a:latin typeface="Arial" panose="020B0604020202020204" pitchFamily="34" charset="0"/>
                <a:cs typeface="Arial" panose="020B0604020202020204" pitchFamily="34" charset="0"/>
              </a:rPr>
            </a:br>
            <a:r>
              <a:rPr lang="es-CO" sz="2000" dirty="0">
                <a:latin typeface="Arial" panose="020B0604020202020204" pitchFamily="34" charset="0"/>
                <a:cs typeface="Arial" panose="020B0604020202020204" pitchFamily="34" charset="0"/>
              </a:rPr>
              <a:t/>
            </a:r>
            <a:br>
              <a:rPr lang="es-CO"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Entregar la ropa sucia a los distintos departamentos</a:t>
            </a:r>
            <a:r>
              <a:rPr lang="es-ES" sz="2000" dirty="0" smtClean="0">
                <a:latin typeface="Arial" panose="020B0604020202020204" pitchFamily="34" charset="0"/>
                <a:cs typeface="Arial" panose="020B0604020202020204" pitchFamily="34" charset="0"/>
              </a:rPr>
              <a:t>.</a:t>
            </a:r>
            <a:br>
              <a:rPr lang="es-ES" sz="2000" dirty="0" smtClean="0">
                <a:latin typeface="Arial" panose="020B0604020202020204" pitchFamily="34" charset="0"/>
                <a:cs typeface="Arial" panose="020B0604020202020204" pitchFamily="34" charset="0"/>
              </a:rPr>
            </a:br>
            <a:r>
              <a:rPr lang="es-CO" sz="2000" dirty="0">
                <a:latin typeface="Arial" panose="020B0604020202020204" pitchFamily="34" charset="0"/>
                <a:cs typeface="Arial" panose="020B0604020202020204" pitchFamily="34" charset="0"/>
              </a:rPr>
              <a:t/>
            </a:r>
            <a:br>
              <a:rPr lang="es-CO"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Recoger los uniformes sucios y entregarlos limpios</a:t>
            </a:r>
            <a:r>
              <a:rPr lang="es-ES" sz="2000" dirty="0" smtClean="0">
                <a:latin typeface="Arial" panose="020B0604020202020204" pitchFamily="34" charset="0"/>
                <a:cs typeface="Arial" panose="020B0604020202020204" pitchFamily="34" charset="0"/>
              </a:rPr>
              <a:t>.</a:t>
            </a:r>
            <a:br>
              <a:rPr lang="es-ES" sz="2000" dirty="0" smtClean="0">
                <a:latin typeface="Arial" panose="020B0604020202020204" pitchFamily="34" charset="0"/>
                <a:cs typeface="Arial" panose="020B0604020202020204" pitchFamily="34" charset="0"/>
              </a:rPr>
            </a:br>
            <a:r>
              <a:rPr lang="es-CO" sz="2000" dirty="0">
                <a:latin typeface="Arial" panose="020B0604020202020204" pitchFamily="34" charset="0"/>
                <a:cs typeface="Arial" panose="020B0604020202020204" pitchFamily="34" charset="0"/>
              </a:rPr>
              <a:t/>
            </a:r>
            <a:br>
              <a:rPr lang="es-CO"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Separar las prendas que presentan algún tipo de desperfecto para repararlas si es posible, y no darlas de baja</a:t>
            </a:r>
            <a:r>
              <a:rPr lang="es-ES" sz="2000" dirty="0" smtClean="0">
                <a:latin typeface="Arial" panose="020B0604020202020204" pitchFamily="34" charset="0"/>
                <a:cs typeface="Arial" panose="020B0604020202020204" pitchFamily="34" charset="0"/>
              </a:rPr>
              <a:t>.</a:t>
            </a:r>
            <a:br>
              <a:rPr lang="es-ES" sz="2000" dirty="0" smtClean="0">
                <a:latin typeface="Arial" panose="020B0604020202020204" pitchFamily="34" charset="0"/>
                <a:cs typeface="Arial" panose="020B0604020202020204" pitchFamily="34" charset="0"/>
              </a:rPr>
            </a:br>
            <a:r>
              <a:rPr lang="es-CO" sz="2000" dirty="0">
                <a:latin typeface="Arial" panose="020B0604020202020204" pitchFamily="34" charset="0"/>
                <a:cs typeface="Arial" panose="020B0604020202020204" pitchFamily="34" charset="0"/>
              </a:rPr>
              <a:t/>
            </a:r>
            <a:br>
              <a:rPr lang="es-CO"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Lavado, secado, planchado y plegado de toda la ropa del hotel</a:t>
            </a:r>
            <a:r>
              <a:rPr lang="es-CO" sz="2000" dirty="0">
                <a:latin typeface="Arial" panose="020B0604020202020204" pitchFamily="34" charset="0"/>
                <a:cs typeface="Arial" panose="020B0604020202020204" pitchFamily="34" charset="0"/>
              </a:rPr>
              <a:t/>
            </a:r>
            <a:br>
              <a:rPr lang="es-CO"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Limpieza de las instalaciones de lavandería.</a:t>
            </a:r>
            <a:r>
              <a:rPr lang="es-CO" sz="2000" dirty="0">
                <a:latin typeface="Arial" panose="020B0604020202020204" pitchFamily="34" charset="0"/>
                <a:cs typeface="Arial" panose="020B0604020202020204" pitchFamily="34" charset="0"/>
              </a:rPr>
              <a:t/>
            </a:r>
            <a:br>
              <a:rPr lang="es-CO" sz="2000" dirty="0">
                <a:latin typeface="Arial" panose="020B0604020202020204" pitchFamily="34" charset="0"/>
                <a:cs typeface="Arial" panose="020B0604020202020204" pitchFamily="34" charset="0"/>
              </a:rPr>
            </a:br>
            <a:endParaRPr lang="es-CO" sz="2000" dirty="0">
              <a:latin typeface="Arial" panose="020B0604020202020204" pitchFamily="34" charset="0"/>
              <a:cs typeface="Arial" panose="020B0604020202020204" pitchFamily="34" charset="0"/>
            </a:endParaRPr>
          </a:p>
        </p:txBody>
      </p:sp>
      <p:pic>
        <p:nvPicPr>
          <p:cNvPr id="6146" name="Picture 2" descr="http://www.diariosol.es/fotos/grande_foto_f2bdf25f2ed2c9f95f570c85662a33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23102">
            <a:off x="6375417" y="1305248"/>
            <a:ext cx="5252042" cy="390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18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32" y="336809"/>
            <a:ext cx="9404723" cy="796533"/>
          </a:xfrm>
        </p:spPr>
        <p:txBody>
          <a:bodyPr/>
          <a:lstStyle/>
          <a:p>
            <a:r>
              <a:rPr lang="es-CO" b="1" dirty="0"/>
              <a:t>EL PERSONAL Y SUS FUNCIONES</a:t>
            </a:r>
            <a:r>
              <a:rPr lang="es-CO" dirty="0"/>
              <a:t/>
            </a:r>
            <a:br>
              <a:rPr lang="es-CO" dirty="0"/>
            </a:br>
            <a:endParaRPr lang="es-CO" dirty="0"/>
          </a:p>
        </p:txBody>
      </p:sp>
      <p:sp>
        <p:nvSpPr>
          <p:cNvPr id="3" name="Marcador de contenido 2"/>
          <p:cNvSpPr>
            <a:spLocks noGrp="1"/>
          </p:cNvSpPr>
          <p:nvPr>
            <p:ph idx="1"/>
          </p:nvPr>
        </p:nvSpPr>
        <p:spPr>
          <a:xfrm>
            <a:off x="1339403" y="1396096"/>
            <a:ext cx="8711432" cy="5185009"/>
          </a:xfrm>
        </p:spPr>
        <p:txBody>
          <a:bodyPr>
            <a:normAutofit fontScale="85000" lnSpcReduction="10000"/>
          </a:bodyPr>
          <a:lstStyle/>
          <a:p>
            <a:r>
              <a:rPr lang="es-ES" dirty="0"/>
              <a:t>Dependiendo de la estructura y funcionamiento del hotel, el personal de este departamento trabajara a las órdenes de la gobernanta o tendrá autonomía propia. En algunos establecimientos habrá dos encargadas, una de lavadero y otra de lencería, y en otros habrá una sola encargada de todo el departamento, que tendrá a sus órdenes al resto del personal, al cual le encomendará su trabajo.</a:t>
            </a:r>
            <a:endParaRPr lang="es-CO" dirty="0"/>
          </a:p>
          <a:p>
            <a:r>
              <a:rPr lang="es-CO" b="1" dirty="0"/>
              <a:t>Encargada de lencería y </a:t>
            </a:r>
            <a:r>
              <a:rPr lang="es-CO" b="1" dirty="0" smtClean="0"/>
              <a:t>lavandería : </a:t>
            </a:r>
            <a:r>
              <a:rPr lang="es-ES" dirty="0"/>
              <a:t>Es la persona designada por la gobernanta o por dirección para gestionar y dirigir el área de lavandería-lencería</a:t>
            </a:r>
            <a:r>
              <a:rPr lang="es-ES" dirty="0" smtClean="0"/>
              <a:t>.</a:t>
            </a:r>
          </a:p>
          <a:p>
            <a:r>
              <a:rPr lang="es-CO" b="1" dirty="0"/>
              <a:t>Lenceras, costureras, lavanderas y </a:t>
            </a:r>
            <a:r>
              <a:rPr lang="es-CO" b="1" dirty="0" smtClean="0"/>
              <a:t>planchadoras</a:t>
            </a:r>
            <a:endParaRPr lang="es-CO" dirty="0"/>
          </a:p>
          <a:p>
            <a:pPr fontAlgn="base"/>
            <a:r>
              <a:rPr lang="es-CO" b="1" dirty="0"/>
              <a:t>Deberá tener el siguiente perfil</a:t>
            </a:r>
            <a:r>
              <a:rPr lang="es-CO" b="1" dirty="0" smtClean="0"/>
              <a:t>:</a:t>
            </a:r>
            <a:endParaRPr lang="es-CO" dirty="0"/>
          </a:p>
          <a:p>
            <a:pPr marL="0" indent="0" fontAlgn="base">
              <a:buNone/>
            </a:pPr>
            <a:r>
              <a:rPr lang="es-ES" dirty="0" smtClean="0"/>
              <a:t>- </a:t>
            </a:r>
            <a:r>
              <a:rPr lang="es-ES" dirty="0"/>
              <a:t>Capacidad para adaptarse a los criterios de la gobernanta y colaborar con ella (En el caso de que esta, no sea la encargada del departamento.)</a:t>
            </a:r>
            <a:endParaRPr lang="es-CO" dirty="0"/>
          </a:p>
          <a:p>
            <a:pPr marL="0" indent="0" fontAlgn="base">
              <a:buNone/>
            </a:pPr>
            <a:r>
              <a:rPr lang="es-ES" dirty="0"/>
              <a:t>- Capacidad para trabajar en equipo.</a:t>
            </a:r>
            <a:endParaRPr lang="es-CO" dirty="0"/>
          </a:p>
          <a:p>
            <a:pPr>
              <a:buFontTx/>
              <a:buChar char="-"/>
            </a:pPr>
            <a:r>
              <a:rPr lang="es-ES" dirty="0" smtClean="0"/>
              <a:t>Debe </a:t>
            </a:r>
            <a:r>
              <a:rPr lang="es-ES" dirty="0"/>
              <a:t>tener amplios conocimientos sobre maquinaria, tejidos, productos de limpieza y desmanchado, así como conocimientos de las técnicas de aplicación de los productos en los distintos tejidos</a:t>
            </a:r>
            <a:r>
              <a:rPr lang="es-ES" dirty="0" smtClean="0"/>
              <a:t>.</a:t>
            </a:r>
          </a:p>
          <a:p>
            <a:pPr>
              <a:buFontTx/>
              <a:buChar char="-"/>
            </a:pPr>
            <a:endParaRPr lang="es-CO" dirty="0" smtClean="0"/>
          </a:p>
          <a:p>
            <a:endParaRPr lang="es-CO" dirty="0"/>
          </a:p>
        </p:txBody>
      </p:sp>
    </p:spTree>
    <p:extLst>
      <p:ext uri="{BB962C8B-B14F-4D97-AF65-F5344CB8AC3E}">
        <p14:creationId xmlns:p14="http://schemas.microsoft.com/office/powerpoint/2010/main" val="39324204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131</TotalTime>
  <Words>808</Words>
  <Application>Microsoft Office PowerPoint</Application>
  <PresentationFormat>Personalizado</PresentationFormat>
  <Paragraphs>75</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Ion</vt:lpstr>
      <vt:lpstr>DEPARTAMENTO DE LAVANDERÍA</vt:lpstr>
      <vt:lpstr>OBJETIVO PRINCIPAL   </vt:lpstr>
      <vt:lpstr>FUNCIONES PRINCIPALES </vt:lpstr>
      <vt:lpstr>CARGOS A LOS HUESPEDES POR LOS SERVICIOS    Estos cargos son efectuados por el jefe de valets, el valet el jefe de lavandería, según lo determine la organización en cada hotel. Este cargo está calculado con base en la ropa lavada anotada en la lista de huéspedes. </vt:lpstr>
      <vt:lpstr>Presentación de PowerPoint</vt:lpstr>
      <vt:lpstr>ORGANIGRAMA DE LAVANDERIA </vt:lpstr>
      <vt:lpstr>PERSONAL DE LAVANDERIA PERFIL: </vt:lpstr>
      <vt:lpstr>FUNCIONES:  Clasificar y controlar la ropa sucia entregada por los distintos departamentos.  Entregar la ropa sucia a los distintos departamentos.  Recoger los uniformes sucios y entregarlos limpios.  Separar las prendas que presentan algún tipo de desperfecto para repararlas si es posible, y no darlas de baja.  Lavado, secado, planchado y plegado de toda la ropa del hotel Limpieza de las instalaciones de lavandería. </vt:lpstr>
      <vt:lpstr>EL PERSONAL Y SUS FUNCIONES </vt:lpstr>
      <vt:lpstr>INSTRUCCIONES PARA UTILIZAR EL SERVICIO DE LAVANDERIA </vt:lpstr>
      <vt:lpstr>PROCESOS DE LAVADO </vt:lpstr>
      <vt:lpstr>EQUIPOS PARA EL LAVADO </vt:lpstr>
      <vt:lpstr>DEPARTAMENTO DE LAVANDERÍA EN UN HOTEL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LAVANDERÍA</dc:title>
  <dc:creator>Familia</dc:creator>
  <cp:lastModifiedBy>Santiago</cp:lastModifiedBy>
  <cp:revision>13</cp:revision>
  <dcterms:created xsi:type="dcterms:W3CDTF">2014-10-01T20:24:15Z</dcterms:created>
  <dcterms:modified xsi:type="dcterms:W3CDTF">2014-10-13T23:15:04Z</dcterms:modified>
</cp:coreProperties>
</file>